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82" r:id="rId3"/>
    <p:sldId id="281" r:id="rId4"/>
    <p:sldId id="283" r:id="rId5"/>
    <p:sldId id="284" r:id="rId6"/>
    <p:sldId id="285" r:id="rId7"/>
    <p:sldId id="286" r:id="rId8"/>
    <p:sldId id="290" r:id="rId9"/>
    <p:sldId id="291" r:id="rId10"/>
    <p:sldId id="292" r:id="rId11"/>
    <p:sldId id="288" r:id="rId12"/>
    <p:sldId id="289" r:id="rId13"/>
    <p:sldId id="299" r:id="rId14"/>
    <p:sldId id="300" r:id="rId15"/>
    <p:sldId id="301" r:id="rId16"/>
    <p:sldId id="302" r:id="rId17"/>
    <p:sldId id="303" r:id="rId18"/>
    <p:sldId id="295" r:id="rId19"/>
    <p:sldId id="304" r:id="rId20"/>
    <p:sldId id="287" r:id="rId21"/>
    <p:sldId id="293" r:id="rId22"/>
    <p:sldId id="294" r:id="rId23"/>
    <p:sldId id="296" r:id="rId24"/>
    <p:sldId id="297" r:id="rId25"/>
    <p:sldId id="298" r:id="rId26"/>
    <p:sldId id="260"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E63"/>
    <a:srgbClr val="FEC7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6" autoAdjust="0"/>
  </p:normalViewPr>
  <p:slideViewPr>
    <p:cSldViewPr>
      <p:cViewPr varScale="1">
        <p:scale>
          <a:sx n="78" d="100"/>
          <a:sy n="78" d="100"/>
        </p:scale>
        <p:origin x="414" y="9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22770132"/>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7885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smtClean="0">
                <a:ln>
                  <a:noFill/>
                </a:ln>
                <a:solidFill>
                  <a:srgbClr val="555E63"/>
                </a:solidFill>
                <a:effectLst/>
                <a:uFillTx/>
                <a:latin typeface="汉仪旗黑-65S" pitchFamily="18" charset="-122"/>
                <a:ea typeface="汉仪旗黑-65S" pitchFamily="18" charset="-122"/>
                <a:sym typeface="Helvetica Neue"/>
              </a:rPr>
              <a:t>苏州帕诺米克生物医药科技有限公司</a:t>
            </a:r>
            <a:endPar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36452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物质峰查找</a:t>
            </a:r>
          </a:p>
        </p:txBody>
      </p:sp>
      <p:sp>
        <p:nvSpPr>
          <p:cNvPr id="3" name="TextBox 2"/>
          <p:cNvSpPr txBox="1"/>
          <p:nvPr/>
        </p:nvSpPr>
        <p:spPr>
          <a:xfrm>
            <a:off x="542254" y="2825552"/>
            <a:ext cx="4612937" cy="88742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dirty="0" smtClean="0"/>
              <a:t>XIC</a:t>
            </a:r>
            <a:r>
              <a:rPr lang="zh-CN" altLang="en-US" dirty="0" smtClean="0"/>
              <a:t>谱图是在</a:t>
            </a:r>
            <a:r>
              <a:rPr lang="en-US" altLang="zh-CN" dirty="0" smtClean="0"/>
              <a:t>LCMS</a:t>
            </a:r>
            <a:r>
              <a:rPr lang="zh-CN" altLang="en-US" dirty="0" smtClean="0"/>
              <a:t>非靶数据分析之中进行峰面积提取定量计算的基础。</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在完成了</a:t>
            </a:r>
            <a:r>
              <a:rPr lang="en-US" altLang="zh-CN" dirty="0" smtClean="0"/>
              <a:t>XIC</a:t>
            </a:r>
            <a:r>
              <a:rPr lang="zh-CN" altLang="en-US" dirty="0" smtClean="0"/>
              <a:t>谱图的获取之后，可以通过</a:t>
            </a:r>
            <a:r>
              <a:rPr lang="en-US" altLang="zh-CN" dirty="0" err="1" smtClean="0"/>
              <a:t>MZKit</a:t>
            </a:r>
            <a:r>
              <a:rPr lang="zh-CN" altLang="en-US" dirty="0" smtClean="0"/>
              <a:t>进行峰查找，获取定量信息：</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在</a:t>
            </a:r>
            <a:r>
              <a:rPr lang="en-US" altLang="zh-CN" dirty="0" smtClean="0"/>
              <a:t>【</a:t>
            </a:r>
            <a:r>
              <a:rPr lang="zh-CN" altLang="en-US" dirty="0" smtClean="0"/>
              <a:t>对象浏览器</a:t>
            </a:r>
            <a:r>
              <a:rPr lang="en-US" altLang="zh-CN" dirty="0" smtClean="0"/>
              <a:t>】</a:t>
            </a:r>
            <a:r>
              <a:rPr lang="zh-CN" altLang="en-US" dirty="0" smtClean="0"/>
              <a:t>之中，选中某一个二级扫描帧对象得到目标离子的</a:t>
            </a:r>
            <a:r>
              <a:rPr lang="en-US" altLang="zh-CN" dirty="0" err="1" smtClean="0"/>
              <a:t>mz</a:t>
            </a:r>
            <a:r>
              <a:rPr lang="zh-CN" altLang="en-US" dirty="0" smtClean="0"/>
              <a:t>值，通过鼠标右键依次选择</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】-&gt;【</a:t>
            </a:r>
            <a:r>
              <a:rPr lang="zh-CN" altLang="en-US" dirty="0" smtClean="0"/>
              <a:t>峰查找</a:t>
            </a:r>
            <a:r>
              <a:rPr lang="en-US" altLang="zh-CN" dirty="0" smtClean="0"/>
              <a:t>】</a:t>
            </a:r>
            <a:r>
              <a:rPr lang="zh-CN" altLang="en-US" dirty="0" smtClean="0"/>
              <a:t>菜单，即可得到目标物质峰的峰查找结果</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可以从结果中看见，目标离子峰主要分布于</a:t>
            </a:r>
            <a:r>
              <a:rPr lang="en-US" altLang="zh-CN" dirty="0" smtClean="0"/>
              <a:t>401</a:t>
            </a:r>
            <a:r>
              <a:rPr lang="zh-CN" altLang="en-US" dirty="0" smtClean="0"/>
              <a:t>秒到</a:t>
            </a:r>
            <a:r>
              <a:rPr lang="en-US" altLang="zh-CN" dirty="0" smtClean="0"/>
              <a:t>411</a:t>
            </a:r>
            <a:r>
              <a:rPr lang="zh-CN" altLang="en-US" dirty="0" smtClean="0"/>
              <a:t>秒这个保留时间段内</a:t>
            </a:r>
            <a:endParaRPr lang="en-US" altLang="zh-CN"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958" y="1668289"/>
            <a:ext cx="18919820" cy="1198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359352" y="9243218"/>
            <a:ext cx="5400600" cy="164723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422409873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136295"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TIC/BPC</a:t>
            </a:r>
            <a:r>
              <a:rPr lang="zh-CN" altLang="en-US" dirty="0" smtClean="0"/>
              <a:t>叠加图</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440" y="1901192"/>
            <a:ext cx="17065896" cy="1166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4121696"/>
            <a:ext cx="6120680"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在导入多个原始数据文件之后：</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之中选中多个需要进行叠加的原始数据文件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在文件夹上通过鼠标右键依次点击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色谱峰叠加图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】-&gt;【TIC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7799512" y="5587443"/>
            <a:ext cx="1080120" cy="28502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9235881" y="4841776"/>
            <a:ext cx="4968552" cy="172819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8854271" y="806915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椭圆 9"/>
          <p:cNvSpPr/>
          <p:nvPr/>
        </p:nvSpPr>
        <p:spPr>
          <a:xfrm>
            <a:off x="12191999" y="6228569"/>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6479338"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查看离子分布散点图</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165" y="1961456"/>
            <a:ext cx="17552707" cy="1156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195" y="3570072"/>
            <a:ext cx="5495078" cy="51809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仅需要在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之中选择对应的原始数据文件，即可查看对应的原始数据文件的离子分布散点图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在散点图之中：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X</a:t>
            </a:r>
            <a:r>
              <a:rPr lang="zh-CN" altLang="en-US" dirty="0" smtClean="0"/>
              <a:t>坐标轴为离子的保留时间</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Y</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坐标轴为离子的质荷比</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离子点的颜色表示离子对应的信号响应值，空白处表示对应位置无数据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4213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靶向数据</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578" y="521296"/>
            <a:ext cx="7488832" cy="495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399" y="7290048"/>
            <a:ext cx="5688632" cy="454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538715" y="3050438"/>
            <a:ext cx="3002632" cy="495194"/>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椭圆 7"/>
          <p:cNvSpPr/>
          <p:nvPr/>
        </p:nvSpPr>
        <p:spPr>
          <a:xfrm>
            <a:off x="13779074" y="282906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矩形 8"/>
          <p:cNvSpPr/>
          <p:nvPr/>
        </p:nvSpPr>
        <p:spPr>
          <a:xfrm>
            <a:off x="9471595" y="9030292"/>
            <a:ext cx="3327417" cy="70802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100637" y="812329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2" name="TextBox 1"/>
          <p:cNvSpPr txBox="1"/>
          <p:nvPr/>
        </p:nvSpPr>
        <p:spPr>
          <a:xfrm>
            <a:off x="696721" y="2167572"/>
            <a:ext cx="8014824" cy="471924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在数据工具菜单之中，打开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【Explorers】</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下拉框，选择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菜单选项，即可打开</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靶向数据查看器</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 </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离子浏览器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之中，通过鼠标右键菜单，选择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导入文件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菜单，可以打开对话框进行</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MRM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靶向原始数据文件的选择操作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在弹出的文件选择对话框中，批量选中导入想要查看的原始数据文件即可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81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81321" y="6209928"/>
            <a:ext cx="10602679" cy="700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 12"/>
          <p:cNvSpPr/>
          <p:nvPr/>
        </p:nvSpPr>
        <p:spPr>
          <a:xfrm>
            <a:off x="18179516" y="10556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矩形 13"/>
          <p:cNvSpPr/>
          <p:nvPr/>
        </p:nvSpPr>
        <p:spPr>
          <a:xfrm>
            <a:off x="16800823" y="8149040"/>
            <a:ext cx="6984465" cy="223735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478" y="1889448"/>
            <a:ext cx="17933704" cy="1182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10038004"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MRM</a:t>
            </a:r>
            <a:r>
              <a:rPr lang="zh-CN" altLang="en-US" dirty="0" smtClean="0"/>
              <a:t>靶向文件</a:t>
            </a:r>
            <a:r>
              <a:rPr lang="en-US" altLang="zh-CN" dirty="0" smtClean="0"/>
              <a:t>TIC/BPC</a:t>
            </a:r>
            <a:r>
              <a:rPr lang="zh-CN" altLang="en-US" dirty="0" smtClean="0"/>
              <a:t>叠加图</a:t>
            </a:r>
          </a:p>
        </p:txBody>
      </p:sp>
      <p:sp>
        <p:nvSpPr>
          <p:cNvPr id="2" name="TextBox 1"/>
          <p:cNvSpPr txBox="1"/>
          <p:nvPr/>
        </p:nvSpPr>
        <p:spPr>
          <a:xfrm>
            <a:off x="442847" y="2825552"/>
            <a:ext cx="5700482"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smtClean="0"/>
              <a:t>与查看非靶数据类型的操作，在文件浏览器之中，选中需要进行叠加的原始数据文件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通过右键菜单，依次选择</a:t>
            </a:r>
            <a:r>
              <a:rPr lang="en-US" altLang="zh-CN" dirty="0" smtClean="0"/>
              <a:t>【</a:t>
            </a:r>
            <a:r>
              <a:rPr lang="zh-CN" altLang="en-US" dirty="0" smtClean="0"/>
              <a:t>显示叠加图</a:t>
            </a:r>
            <a:r>
              <a:rPr lang="en-US" altLang="zh-CN" dirty="0" smtClean="0"/>
              <a:t>】-&gt;【TIC</a:t>
            </a:r>
            <a:r>
              <a:rPr lang="zh-CN" altLang="en-US" dirty="0" smtClean="0"/>
              <a:t>叠加</a:t>
            </a:r>
            <a:r>
              <a:rPr lang="en-US" altLang="zh-CN" dirty="0" smtClean="0"/>
              <a:t>】</a:t>
            </a:r>
            <a:r>
              <a:rPr lang="zh-CN" altLang="en-US" dirty="0" smtClean="0"/>
              <a:t>或者</a:t>
            </a:r>
            <a:r>
              <a:rPr lang="en-US" altLang="zh-CN" dirty="0" smtClean="0"/>
              <a:t>【BPC</a:t>
            </a:r>
            <a:r>
              <a:rPr lang="zh-CN" altLang="en-US" dirty="0" smtClean="0"/>
              <a:t>叠加</a:t>
            </a:r>
            <a:r>
              <a:rPr lang="en-US" altLang="zh-CN" dirty="0" smtClean="0"/>
              <a:t>】</a:t>
            </a:r>
            <a:r>
              <a:rPr lang="zh-CN" altLang="en-US" dirty="0" smtClean="0"/>
              <a:t>菜单即可</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矩形 6"/>
          <p:cNvSpPr/>
          <p:nvPr/>
        </p:nvSpPr>
        <p:spPr>
          <a:xfrm>
            <a:off x="8663608" y="4787558"/>
            <a:ext cx="4248472" cy="21424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22776168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023" y="1889448"/>
            <a:ext cx="17496977" cy="11524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61298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查看离子</a:t>
            </a:r>
            <a:r>
              <a:rPr lang="en-US" altLang="zh-CN" dirty="0" smtClean="0"/>
              <a:t>XIC</a:t>
            </a:r>
            <a:r>
              <a:rPr lang="zh-CN" altLang="en-US" dirty="0" smtClean="0"/>
              <a:t>叠加图</a:t>
            </a:r>
          </a:p>
        </p:txBody>
      </p:sp>
      <p:sp>
        <p:nvSpPr>
          <p:cNvPr id="6" name="矩形 5"/>
          <p:cNvSpPr/>
          <p:nvPr/>
        </p:nvSpPr>
        <p:spPr>
          <a:xfrm>
            <a:off x="9582062" y="6713984"/>
            <a:ext cx="2880320"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238672" y="2393504"/>
            <a:ext cx="6443916"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色谱图的叠加图，则可以将不同的原始数据文件之中的目标离子都选中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在目标离子上通过右键菜单</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叠加图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即可显示目标离子在不同的原始数据文件之中的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图的叠加结果</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53935915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4945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a:t>
            </a:r>
            <a:r>
              <a:rPr lang="zh-CN" altLang="en-US" dirty="0" smtClean="0"/>
              <a:t>看</a:t>
            </a:r>
            <a:r>
              <a:rPr lang="en-US" altLang="zh-CN" dirty="0" smtClean="0"/>
              <a:t>GCMS</a:t>
            </a:r>
            <a:r>
              <a:rPr lang="zh-CN" altLang="en-US" dirty="0" smtClean="0"/>
              <a:t>数据</a:t>
            </a:r>
            <a:endParaRPr lang="zh-CN" altLang="en-US" dirty="0" smtClean="0"/>
          </a:p>
        </p:txBody>
      </p:sp>
    </p:spTree>
    <p:extLst>
      <p:ext uri="{BB962C8B-B14F-4D97-AF65-F5344CB8AC3E}">
        <p14:creationId xmlns:p14="http://schemas.microsoft.com/office/powerpoint/2010/main" val="176190549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叠加图</a:t>
            </a:r>
          </a:p>
        </p:txBody>
      </p:sp>
    </p:spTree>
    <p:extLst>
      <p:ext uri="{BB962C8B-B14F-4D97-AF65-F5344CB8AC3E}">
        <p14:creationId xmlns:p14="http://schemas.microsoft.com/office/powerpoint/2010/main" val="297174026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在已经知道代谢物的化学式的前提下，想要在原始数据之中查找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53365905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337472" y="3257600"/>
            <a:ext cx="16722527" cy="57656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0" dirty="0" smtClean="0">
                <a:latin typeface="微软雅黑" panose="020B0503020204020204" pitchFamily="34" charset="-122"/>
                <a:ea typeface="微软雅黑" panose="020B0503020204020204" pitchFamily="34" charset="-122"/>
              </a:rPr>
              <a:t>原始数据查看操作实例</a:t>
            </a: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10800" dirty="0" smtClean="0">
                <a:latin typeface="微软雅黑" panose="020B0503020204020204" pitchFamily="34" charset="-122"/>
                <a:ea typeface="微软雅黑" panose="020B0503020204020204" pitchFamily="34" charset="-122"/>
              </a:rPr>
              <a:t>代谢物质谱图数据手动查找</a:t>
            </a:r>
            <a:endParaRPr lang="en-US" altLang="zh-CN" sz="108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问题解决应用场景：</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4000" b="0" dirty="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在已经知道代谢物的化学式的前提下，想要在原始数据之中查找</a:t>
            </a:r>
            <a:endParaRPr lang="en-US" altLang="zh-CN" sz="4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4000" b="0" dirty="0" smtClean="0">
                <a:latin typeface="微软雅黑" panose="020B0503020204020204" pitchFamily="34" charset="-122"/>
                <a:ea typeface="微软雅黑" panose="020B0503020204020204" pitchFamily="34" charset="-122"/>
              </a:rPr>
              <a:t>具有二级碎片的代谢物的一级母离子，进行手动峰提取操作</a:t>
            </a:r>
            <a:endPar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00540964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0171466" y="449288"/>
            <a:ext cx="34555466" cy="1349820"/>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5792400" y="6448139"/>
            <a:ext cx="8591600" cy="7267861"/>
          </a:xfrm>
          <a:prstGeom prst="rect">
            <a:avLst/>
          </a:prstGeom>
          <a:ln w="12700">
            <a:miter lim="400000"/>
            <a:headEnd/>
            <a:tailEnd/>
          </a:ln>
        </p:spPr>
      </p:pic>
      <p:sp>
        <p:nvSpPr>
          <p:cNvPr id="2" name="TextBox 1"/>
          <p:cNvSpPr txBox="1"/>
          <p:nvPr/>
        </p:nvSpPr>
        <p:spPr>
          <a:xfrm>
            <a:off x="3118992" y="2681536"/>
            <a:ext cx="17806157" cy="89665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9600" dirty="0" err="1" smtClean="0">
                <a:latin typeface="微软雅黑" panose="020B0503020204020204" pitchFamily="34" charset="-122"/>
                <a:ea typeface="微软雅黑" panose="020B0503020204020204" pitchFamily="34" charset="-122"/>
              </a:rPr>
              <a:t>MZKit</a:t>
            </a:r>
            <a:r>
              <a:rPr lang="en-US" altLang="zh-CN" sz="9600" dirty="0" smtClean="0">
                <a:latin typeface="微软雅黑" panose="020B0503020204020204" pitchFamily="34" charset="-122"/>
                <a:ea typeface="微软雅黑" panose="020B0503020204020204" pitchFamily="34" charset="-122"/>
              </a:rPr>
              <a:t> </a:t>
            </a:r>
            <a:r>
              <a:rPr lang="zh-CN" altLang="en-US" sz="9600" dirty="0" smtClean="0">
                <a:latin typeface="微软雅黑" panose="020B0503020204020204" pitchFamily="34" charset="-122"/>
                <a:ea typeface="微软雅黑" panose="020B0503020204020204" pitchFamily="34" charset="-122"/>
              </a:rPr>
              <a:t>桌面工作站软件使用培训</a:t>
            </a:r>
            <a:endParaRPr lang="en-US" altLang="zh-CN" sz="960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endParaRPr lang="en-US" altLang="zh-CN" sz="6000" b="0"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原始数据查看操作</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r>
              <a:rPr lang="en-US" altLang="zh-CN" sz="6000" b="0" dirty="0" smtClean="0">
                <a:latin typeface="微软雅黑" panose="020B0503020204020204" pitchFamily="34" charset="-122"/>
                <a:ea typeface="微软雅黑" panose="020B0503020204020204" pitchFamily="34" charset="-122"/>
              </a:rPr>
              <a:t>LCMS</a:t>
            </a:r>
            <a:r>
              <a:rPr lang="zh-CN" altLang="en-US" sz="6000" b="0" dirty="0" smtClean="0">
                <a:latin typeface="微软雅黑" panose="020B0503020204020204" pitchFamily="34" charset="-122"/>
                <a:ea typeface="微软雅黑" panose="020B0503020204020204" pitchFamily="34" charset="-122"/>
              </a:rPr>
              <a:t>非靶数据查看</a:t>
            </a:r>
            <a:endParaRPr lang="en-US" altLang="zh-CN" sz="6000" b="0" dirty="0" smtClean="0">
              <a:latin typeface="微软雅黑" panose="020B0503020204020204" pitchFamily="34" charset="-122"/>
              <a:ea typeface="微软雅黑" panose="020B0503020204020204" pitchFamily="34" charset="-122"/>
            </a:endParaRPr>
          </a:p>
          <a:p>
            <a:pPr marL="1143000" marR="0" indent="-1143000" algn="l" defTabSz="825500" rtl="0" fontAlgn="auto" latinLnBrk="0" hangingPunct="0">
              <a:lnSpc>
                <a:spcPct val="100000"/>
              </a:lnSpc>
              <a:spcBef>
                <a:spcPts val="0"/>
              </a:spcBef>
              <a:spcAft>
                <a:spcPts val="0"/>
              </a:spcAft>
              <a:buClrTx/>
              <a:buSzTx/>
              <a:buFontTx/>
              <a:buAutoNum type="arabicPeriod"/>
            </a:pPr>
            <a:r>
              <a:rPr lang="zh-CN" altLang="en-US" sz="6000" b="0" dirty="0">
                <a:latin typeface="微软雅黑" panose="020B0503020204020204" pitchFamily="34" charset="-122"/>
                <a:ea typeface="微软雅黑" panose="020B0503020204020204" pitchFamily="34" charset="-122"/>
              </a:rPr>
              <a:t>靶向</a:t>
            </a: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数据查看</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1143000" marR="0" indent="-1143000" algn="l" defTabSz="825500" rtl="0" fontAlgn="auto" latinLnBrk="0" hangingPunct="0">
              <a:lnSpc>
                <a:spcPct val="100000"/>
              </a:lnSpc>
              <a:spcBef>
                <a:spcPts val="0"/>
              </a:spcBef>
              <a:spcAft>
                <a:spcPts val="0"/>
              </a:spcAft>
              <a:buClrTx/>
              <a:buSzTx/>
              <a:buFontTx/>
              <a:buAutoNum type="arabicPeriod"/>
            </a:pPr>
            <a:endParaRPr lang="en-US" altLang="zh-CN" sz="6000" b="0" dirty="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培训讲师：谢桂纲</a:t>
            </a:r>
            <a:endPar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R="0" algn="l" defTabSz="825500" rtl="0" fontAlgn="auto" latinLnBrk="0" hangingPunct="0">
              <a:lnSpc>
                <a:spcPct val="100000"/>
              </a:lnSpc>
              <a:spcBef>
                <a:spcPts val="0"/>
              </a:spcBef>
              <a:spcAft>
                <a:spcPts val="0"/>
              </a:spcAft>
              <a:buClrTx/>
              <a:buSzTx/>
            </a:pPr>
            <a:r>
              <a:rPr lang="zh-CN" altLang="en-US" sz="6000" b="0" dirty="0" smtClean="0">
                <a:latin typeface="微软雅黑" panose="020B0503020204020204" pitchFamily="34" charset="-122"/>
                <a:ea typeface="微软雅黑" panose="020B0503020204020204" pitchFamily="34" charset="-122"/>
              </a:rPr>
              <a:t>部门</a:t>
            </a:r>
            <a:r>
              <a:rPr lang="en-US" altLang="zh-CN" sz="6000" b="0" dirty="0" smtClean="0">
                <a:latin typeface="微软雅黑" panose="020B0503020204020204" pitchFamily="34" charset="-122"/>
                <a:ea typeface="微软雅黑" panose="020B0503020204020204" pitchFamily="34" charset="-122"/>
              </a:rPr>
              <a:t>&amp;</a:t>
            </a:r>
            <a:r>
              <a:rPr lang="zh-CN" altLang="en-US" sz="6000" b="0" dirty="0" smtClean="0">
                <a:latin typeface="微软雅黑" panose="020B0503020204020204" pitchFamily="34" charset="-122"/>
                <a:ea typeface="微软雅黑" panose="020B0503020204020204" pitchFamily="34" charset="-122"/>
              </a:rPr>
              <a:t>职位：</a:t>
            </a:r>
            <a:r>
              <a:rPr lang="en-US" altLang="zh-CN" sz="6000" b="0" dirty="0" err="1" smtClean="0">
                <a:latin typeface="微软雅黑" panose="020B0503020204020204" pitchFamily="34" charset="-122"/>
                <a:ea typeface="微软雅黑" panose="020B0503020204020204" pitchFamily="34" charset="-122"/>
              </a:rPr>
              <a:t>BioDeep</a:t>
            </a:r>
            <a:r>
              <a:rPr lang="en-US" altLang="zh-CN" sz="6000" b="0" dirty="0" smtClean="0">
                <a:latin typeface="微软雅黑" panose="020B0503020204020204" pitchFamily="34" charset="-122"/>
                <a:ea typeface="微软雅黑" panose="020B0503020204020204" pitchFamily="34" charset="-122"/>
              </a:rPr>
              <a:t> </a:t>
            </a:r>
            <a:r>
              <a:rPr lang="zh-CN" altLang="en-US" sz="6000" b="0" dirty="0" smtClean="0">
                <a:latin typeface="微软雅黑" panose="020B0503020204020204" pitchFamily="34" charset="-122"/>
                <a:ea typeface="微软雅黑" panose="020B0503020204020204" pitchFamily="34" charset="-122"/>
              </a:rPr>
              <a:t>高级研发工程师</a:t>
            </a:r>
            <a:endParaRPr lang="en-US" altLang="zh-CN" sz="6000" b="0" dirty="0" smtClean="0">
              <a:latin typeface="微软雅黑" panose="020B0503020204020204" pitchFamily="34" charset="-122"/>
              <a:ea typeface="微软雅黑" panose="020B0503020204020204" pitchFamily="34" charset="-122"/>
            </a:endParaRPr>
          </a:p>
          <a:p>
            <a:pPr marR="0" algn="l" defTabSz="825500" rtl="0" fontAlgn="auto" latinLnBrk="0" hangingPunct="0">
              <a:lnSpc>
                <a:spcPct val="100000"/>
              </a:lnSpc>
              <a:spcBef>
                <a:spcPts val="0"/>
              </a:spcBef>
              <a:spcAft>
                <a:spcPts val="0"/>
              </a:spcAft>
              <a:buClrTx/>
              <a:buSzTx/>
            </a:pPr>
            <a:r>
              <a:rPr kumimoji="0" lang="zh-CN" altLang="en-US"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日期：</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2022</a:t>
            </a:r>
            <a:r>
              <a:rPr lang="en-US" altLang="zh-CN" sz="6000" b="0" dirty="0" smtClean="0">
                <a:latin typeface="微软雅黑" panose="020B0503020204020204" pitchFamily="34" charset="-122"/>
                <a:ea typeface="微软雅黑" panose="020B0503020204020204" pitchFamily="34" charset="-122"/>
              </a:rPr>
              <a:t>/</a:t>
            </a:r>
            <a:r>
              <a:rPr kumimoji="0" lang="en-US" altLang="zh-CN" sz="60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Neue"/>
              </a:rPr>
              <a:t>07/01</a:t>
            </a:r>
            <a:endParaRPr kumimoji="0" lang="zh-CN" altLang="en-US" sz="6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18938836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464" y="1733942"/>
            <a:ext cx="17425936" cy="1144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离子快速搜索</a:t>
            </a:r>
          </a:p>
        </p:txBody>
      </p:sp>
      <p:sp>
        <p:nvSpPr>
          <p:cNvPr id="2" name="TextBox 1"/>
          <p:cNvSpPr txBox="1"/>
          <p:nvPr/>
        </p:nvSpPr>
        <p:spPr>
          <a:xfrm>
            <a:off x="295738" y="2299603"/>
            <a:ext cx="5760640" cy="107208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如果需要查看原始数据文件之中，特定化学式的代谢物离子出现位置，可以直接在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之中输入目标化学式进行搜索即可</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程序会自动根据化学式计算出精确分子质量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之后根据精确分子质量在不同的母离子加合物的</a:t>
            </a:r>
            <a:r>
              <a:rPr lang="zh-CN" altLang="en-US" dirty="0"/>
              <a:t>形式</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下计算出对应的理论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基于所计算出来的理论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在原始数据文件之中进行对应的离子信息查找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smtClean="0"/>
          </a:p>
          <a:p>
            <a:pPr algn="l"/>
            <a:r>
              <a:rPr lang="zh-CN" altLang="en-US" dirty="0" smtClean="0"/>
              <a:t>例如我们想要查找</a:t>
            </a:r>
            <a:r>
              <a:rPr lang="en-US" altLang="zh-CN" dirty="0" smtClean="0"/>
              <a:t>Cyanidin-3-glucoside</a:t>
            </a:r>
            <a:r>
              <a:rPr lang="zh-CN" altLang="en-US" dirty="0" smtClean="0"/>
              <a:t>的离子信息，则输入</a:t>
            </a:r>
            <a:r>
              <a:rPr lang="en-US" altLang="zh-CN" dirty="0" smtClean="0"/>
              <a:t>Cyanidin-3-glucoside</a:t>
            </a:r>
            <a:r>
              <a:rPr lang="zh-CN" altLang="en-US" dirty="0" smtClean="0"/>
              <a:t>的化学分子式</a:t>
            </a:r>
            <a:r>
              <a:rPr lang="en-US" altLang="zh-CN" dirty="0"/>
              <a:t>C21H21O11</a:t>
            </a:r>
            <a:r>
              <a:rPr lang="zh-CN" altLang="en-US" dirty="0" smtClean="0"/>
              <a:t>，点击放大镜按钮进行查找，程序会列举出改化学式在所有原始数据文件中出现的情况</a:t>
            </a:r>
            <a:endParaRPr lang="en-US" altLang="zh-CN" dirty="0"/>
          </a:p>
        </p:txBody>
      </p:sp>
      <p:sp>
        <p:nvSpPr>
          <p:cNvPr id="7" name="椭圆 6"/>
          <p:cNvSpPr/>
          <p:nvPr/>
        </p:nvSpPr>
        <p:spPr>
          <a:xfrm>
            <a:off x="6791400" y="556185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右箭头 2"/>
          <p:cNvSpPr/>
          <p:nvPr/>
        </p:nvSpPr>
        <p:spPr>
          <a:xfrm rot="18609407">
            <a:off x="7095437" y="4828224"/>
            <a:ext cx="904138"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椭圆 8"/>
          <p:cNvSpPr/>
          <p:nvPr/>
        </p:nvSpPr>
        <p:spPr>
          <a:xfrm>
            <a:off x="9815736" y="304157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0" name="右箭头 9"/>
          <p:cNvSpPr/>
          <p:nvPr/>
        </p:nvSpPr>
        <p:spPr>
          <a:xfrm rot="8022793">
            <a:off x="8671440" y="3754282"/>
            <a:ext cx="1146210" cy="484632"/>
          </a:xfrm>
          <a:prstGeom prst="rightArrow">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6356237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离子特征筛选</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8707" y="2013883"/>
            <a:ext cx="696946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472" y="6569968"/>
            <a:ext cx="8208912" cy="593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0472" y="3473624"/>
            <a:ext cx="5871638" cy="4324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704" y="2969568"/>
            <a:ext cx="5780479" cy="7950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假若搜索出来的元素太多了，我们可以进行一些特征筛选：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在搜索结果列表之中，点击鼠标右键，在右键菜单上选择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应用特征筛选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在弹出的对话框之中，我们可以缩短选择的保留时间范围，</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匹配的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ppm</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误差大小和母离子加合物类型的选择。设定筛选条件后，点击</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应用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执行筛选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假若需要取消筛选条件，则点击软件主界面左上角菜单之中的</a:t>
            </a:r>
            <a:r>
              <a:rPr lang="en-US" altLang="zh-CN" dirty="0" smtClean="0"/>
              <a:t>【</a:t>
            </a:r>
            <a:r>
              <a:rPr lang="zh-CN" altLang="en-US" dirty="0" smtClean="0"/>
              <a:t>重设筛选条件</a:t>
            </a:r>
            <a:r>
              <a:rPr lang="en-US" altLang="zh-CN" dirty="0" smtClean="0"/>
              <a:t>】</a:t>
            </a:r>
            <a:r>
              <a:rPr lang="zh-CN" altLang="en-US" dirty="0" smtClean="0"/>
              <a:t>按钮重置整个搜索结果列表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8735616" y="2825552"/>
            <a:ext cx="3456383"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2480032" y="304550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矩形 10"/>
          <p:cNvSpPr/>
          <p:nvPr/>
        </p:nvSpPr>
        <p:spPr>
          <a:xfrm>
            <a:off x="13344129" y="11538520"/>
            <a:ext cx="1584176" cy="64807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椭圆 11"/>
          <p:cNvSpPr/>
          <p:nvPr/>
        </p:nvSpPr>
        <p:spPr>
          <a:xfrm>
            <a:off x="13787029" y="1053819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3" name="矩形 12"/>
          <p:cNvSpPr/>
          <p:nvPr/>
        </p:nvSpPr>
        <p:spPr>
          <a:xfrm>
            <a:off x="19176776" y="5002214"/>
            <a:ext cx="1728192" cy="178377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4" name="椭圆 13"/>
          <p:cNvSpPr/>
          <p:nvPr/>
        </p:nvSpPr>
        <p:spPr>
          <a:xfrm>
            <a:off x="21107164" y="563587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2450" y="4265712"/>
            <a:ext cx="12401550" cy="813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72" y="6067134"/>
            <a:ext cx="11571362" cy="764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7896392"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查看二级谱图和离子峰图</a:t>
            </a:r>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7864" y="339090"/>
            <a:ext cx="8586829" cy="283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447" y="1889448"/>
            <a:ext cx="9766331"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在</a:t>
            </a:r>
            <a:r>
              <a:rPr lang="zh-CN" altLang="en-US" dirty="0"/>
              <a:t>列表</a:t>
            </a:r>
            <a:r>
              <a:rPr lang="zh-CN" altLang="en-US" dirty="0" smtClean="0"/>
              <a:t>上，展开对应的原始数据文件，在二级数据上点击鼠标右键，在右键菜单上选择</a:t>
            </a:r>
            <a:r>
              <a:rPr lang="en-US" altLang="zh-CN" dirty="0" smtClean="0"/>
              <a:t>【</a:t>
            </a:r>
            <a:r>
              <a:rPr lang="zh-CN" altLang="en-US" dirty="0" smtClean="0"/>
              <a:t>查看</a:t>
            </a:r>
            <a:r>
              <a:rPr lang="en-US" altLang="zh-CN" dirty="0" smtClean="0"/>
              <a:t>】</a:t>
            </a:r>
            <a:r>
              <a:rPr lang="zh-CN" altLang="en-US" dirty="0" smtClean="0"/>
              <a:t>菜单</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之后程序会在查看器绘图区显示对应的二级质谱图可视化结果</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假若需要查看所选择的离子的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色谱图，则可以在右键菜单上选择</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矩形 8"/>
          <p:cNvSpPr/>
          <p:nvPr/>
        </p:nvSpPr>
        <p:spPr>
          <a:xfrm>
            <a:off x="14678481" y="1565412"/>
            <a:ext cx="2986127" cy="104411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椭圆 9"/>
          <p:cNvSpPr/>
          <p:nvPr/>
        </p:nvSpPr>
        <p:spPr>
          <a:xfrm>
            <a:off x="17664608" y="248944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椭圆 10"/>
          <p:cNvSpPr/>
          <p:nvPr/>
        </p:nvSpPr>
        <p:spPr>
          <a:xfrm>
            <a:off x="6287344" y="9142361"/>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2" name="椭圆 11"/>
          <p:cNvSpPr/>
          <p:nvPr/>
        </p:nvSpPr>
        <p:spPr>
          <a:xfrm>
            <a:off x="19671433" y="7423832"/>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3" name="TextBox 2"/>
          <p:cNvSpPr txBox="1"/>
          <p:nvPr/>
        </p:nvSpPr>
        <p:spPr>
          <a:xfrm>
            <a:off x="7189683" y="9190249"/>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查看二级质谱图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p:cNvSpPr txBox="1"/>
          <p:nvPr/>
        </p:nvSpPr>
        <p:spPr>
          <a:xfrm>
            <a:off x="20544928" y="7483102"/>
            <a:ext cx="242053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查看离子峰图</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2995513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9" y="2033464"/>
            <a:ext cx="13616898" cy="9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比较二级质谱图</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4709" y="2537520"/>
            <a:ext cx="10682390" cy="600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4736" y="11394504"/>
            <a:ext cx="16444214"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得到的二级质谱图之中，特征离子碎片为</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，与标准品库之中对应物质的数据相比较，发现该物质同样也具有</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287.05</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的二级碎片，所以基于此方法过程，我们成功的在原始数据之中手动查找出了</a:t>
            </a:r>
            <a:r>
              <a:rPr lang="en-US" altLang="zh-CN" dirty="0" smtClean="0"/>
              <a:t>Cyanidin-3-glucoside</a:t>
            </a:r>
            <a:r>
              <a:rPr lang="zh-CN" altLang="en-US" dirty="0" smtClean="0"/>
              <a:t>的二级碎片</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8064" y="5991270"/>
            <a:ext cx="11463000" cy="757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4696" y="2261865"/>
            <a:ext cx="6840760" cy="84125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在绘图区之中，通过鼠标右键菜单，可以：</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显示属性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可以在右边展开一个属性窗口，显示当前所查看的二级谱图的属性信息，例如离子化方式，电荷数，极性，母离子信息等</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可以通过相应的右键菜单进行数据的复制：</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可以复制二级质谱数据矩阵至剪切板；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复制作图结果</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可以复制二级质谱图图片至剪切板；</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复制属性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则可以将右边属性窗口之中的属性值复制到剪切板之中</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endParaRPr lang="en-US" altLang="zh-CN" dirty="0"/>
          </a:p>
          <a:p>
            <a:pPr marL="514350" marR="0" indent="-514350" algn="l" defTabSz="825500" rtl="0" fontAlgn="auto" latinLnBrk="0" hangingPunct="0">
              <a:lnSpc>
                <a:spcPct val="100000"/>
              </a:lnSpc>
              <a:spcBef>
                <a:spcPts val="0"/>
              </a:spcBef>
              <a:spcAft>
                <a:spcPts val="0"/>
              </a:spcAft>
              <a:buClrTx/>
              <a:buSzTx/>
              <a:buFontTx/>
              <a:buAutoNum type="arabicPeriod"/>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R="0" algn="l" defTabSz="825500" rtl="0" fontAlgn="auto" latinLnBrk="0" hangingPunct="0">
              <a:lnSpc>
                <a:spcPct val="100000"/>
              </a:lnSpc>
              <a:spcBef>
                <a:spcPts val="0"/>
              </a:spcBef>
              <a:spcAft>
                <a:spcPts val="0"/>
              </a:spcAft>
              <a:buClrTx/>
              <a:buSzTx/>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完成数据复制之后，可以粘贴至</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Excel</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表格之中保存结果数据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339" y="1666837"/>
            <a:ext cx="7320717" cy="356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8375576" y="1708150"/>
            <a:ext cx="7453480" cy="352335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0" name="矩形 9"/>
          <p:cNvSpPr/>
          <p:nvPr/>
        </p:nvSpPr>
        <p:spPr>
          <a:xfrm>
            <a:off x="17016536" y="9090248"/>
            <a:ext cx="3024336" cy="158417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右箭头 3"/>
          <p:cNvSpPr/>
          <p:nvPr/>
        </p:nvSpPr>
        <p:spPr>
          <a:xfrm rot="14158243">
            <a:off x="13696566" y="6915671"/>
            <a:ext cx="3931309" cy="854258"/>
          </a:xfrm>
          <a:prstGeom prst="rightArrow">
            <a:avLst>
              <a:gd name="adj1" fmla="val 50000"/>
              <a:gd name="adj2" fmla="val 74606"/>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102657"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endParaRPr lang="zh-CN" altLang="en-US" dirty="0" smtClean="0"/>
          </a:p>
        </p:txBody>
      </p:sp>
      <p:sp>
        <p:nvSpPr>
          <p:cNvPr id="6"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a:t>复制</a:t>
            </a:r>
            <a:r>
              <a:rPr lang="zh-CN" altLang="en-US" dirty="0" smtClean="0"/>
              <a:t>结果数据</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67" y="2105472"/>
            <a:ext cx="21137221" cy="10585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10785605" y="7674208"/>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9" name="TextBox 8"/>
          <p:cNvSpPr txBox="1"/>
          <p:nvPr/>
        </p:nvSpPr>
        <p:spPr>
          <a:xfrm>
            <a:off x="11494756" y="7714924"/>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Plot Image】</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椭圆 9"/>
          <p:cNvSpPr/>
          <p:nvPr/>
        </p:nvSpPr>
        <p:spPr>
          <a:xfrm>
            <a:off x="2230670" y="967862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1" name="TextBox 10"/>
          <p:cNvSpPr txBox="1"/>
          <p:nvPr/>
        </p:nvSpPr>
        <p:spPr>
          <a:xfrm>
            <a:off x="3032022" y="9726513"/>
            <a:ext cx="30088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Matrix】</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椭圆 13"/>
          <p:cNvSpPr/>
          <p:nvPr/>
        </p:nvSpPr>
        <p:spPr>
          <a:xfrm>
            <a:off x="6634980" y="29138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5" name="TextBox 14"/>
          <p:cNvSpPr txBox="1"/>
          <p:nvPr/>
        </p:nvSpPr>
        <p:spPr>
          <a:xfrm>
            <a:off x="7333356" y="2921180"/>
            <a:ext cx="3784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【Copy Properties】</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66454655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smtClean="0">
                <a:latin typeface="汉仪旗黑-70S" pitchFamily="18" charset="-122"/>
                <a:ea typeface="汉仪旗黑-70S" pitchFamily="18" charset="-122"/>
              </a:rPr>
              <a:t>0512</a:t>
            </a:r>
            <a:r>
              <a:rPr lang="en-US" altLang="zh-CN" sz="3200" dirty="0" smtClean="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smtClean="0">
                <a:latin typeface="汉仪旗黑-70S" pitchFamily="18" charset="-122"/>
                <a:ea typeface="汉仪旗黑-70S" pitchFamily="18" charset="-122"/>
              </a:rPr>
              <a:t>江苏省苏州市工业园区新平街</a:t>
            </a:r>
            <a:r>
              <a:rPr lang="en-US" altLang="zh-CN" sz="3200" dirty="0" smtClean="0">
                <a:latin typeface="汉仪旗黑-70S" pitchFamily="18" charset="-122"/>
                <a:ea typeface="汉仪旗黑-70S" pitchFamily="18" charset="-122"/>
              </a:rPr>
              <a:t>388</a:t>
            </a:r>
            <a:r>
              <a:rPr lang="zh-CN" altLang="en-US" sz="3200" dirty="0" smtClean="0">
                <a:latin typeface="汉仪旗黑-70S" pitchFamily="18" charset="-122"/>
                <a:ea typeface="汉仪旗黑-70S" pitchFamily="18" charset="-122"/>
              </a:rPr>
              <a:t>号</a:t>
            </a:r>
            <a:r>
              <a:rPr lang="en-US" altLang="zh-CN" sz="3200" dirty="0" smtClean="0">
                <a:latin typeface="汉仪旗黑-70S" pitchFamily="18" charset="-122"/>
                <a:ea typeface="汉仪旗黑-70S" pitchFamily="18" charset="-122"/>
              </a:rPr>
              <a:t>2</a:t>
            </a:r>
            <a:r>
              <a:rPr lang="zh-CN" altLang="en-US" sz="3200" dirty="0" smtClean="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smtClean="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01" y="32970"/>
            <a:ext cx="8111327" cy="690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9437" y="2137935"/>
            <a:ext cx="7754563"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858" y="6853369"/>
            <a:ext cx="7760281" cy="66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6"/>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7"/>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353756"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软件安装讲解</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44" y="2017017"/>
            <a:ext cx="5513700" cy="308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3007" y="5280663"/>
            <a:ext cx="8454237" cy="3980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双击</a:t>
            </a:r>
            <a:r>
              <a:rPr kumimoji="0" lang="en-US" altLang="zh-CN" sz="3600" b="1" i="0" u="none" strike="noStrike" cap="none" spc="0" normalizeH="0" baseline="0" dirty="0" smtClean="0">
                <a:ln>
                  <a:noFill/>
                </a:ln>
                <a:solidFill>
                  <a:srgbClr val="000000"/>
                </a:solidFill>
                <a:effectLst/>
                <a:uFillTx/>
                <a:sym typeface="Helvetica Neue"/>
              </a:rPr>
              <a:t>【mzkit_setups.exe】</a:t>
            </a:r>
            <a:r>
              <a:rPr kumimoji="0" lang="zh-CN" altLang="en-US" sz="3600" b="1" i="0" u="none" strike="noStrike" cap="none" spc="0" normalizeH="0" baseline="0" dirty="0" smtClean="0">
                <a:ln>
                  <a:noFill/>
                </a:ln>
                <a:solidFill>
                  <a:srgbClr val="000000"/>
                </a:solidFill>
                <a:effectLst/>
                <a:uFillTx/>
                <a:sym typeface="Helvetica Neue"/>
              </a:rPr>
              <a:t>打开安装程序</a:t>
            </a:r>
            <a:endParaRPr kumimoji="0" lang="en-US" altLang="zh-CN" sz="3600" b="1" i="0" u="none" strike="noStrike" cap="none" spc="0" normalizeH="0" baseline="0" dirty="0" smtClean="0">
              <a:ln>
                <a:noFill/>
              </a:ln>
              <a:solidFill>
                <a:srgbClr val="000000"/>
              </a:solidFill>
              <a:effectLst/>
              <a:uFillTx/>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sym typeface="Helvetica Neue"/>
              </a:rPr>
              <a:t>运行环境需求：</a:t>
            </a:r>
            <a:endParaRPr kumimoji="0" lang="en-US" altLang="zh-CN" sz="3600" b="1" i="0" u="none" strike="noStrike" cap="none" spc="0" normalizeH="0" baseline="0" dirty="0" smtClean="0">
              <a:ln>
                <a:noFill/>
              </a:ln>
              <a:solidFill>
                <a:srgbClr val="000000"/>
              </a:solidFill>
              <a:effectLst/>
              <a:uFillTx/>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Windows 10/11 x64</a:t>
            </a: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3600" dirty="0" smtClean="0"/>
              <a:t>屏幕分辨率 </a:t>
            </a:r>
            <a:r>
              <a:rPr lang="en-US" altLang="zh-CN" sz="3600" dirty="0" smtClean="0"/>
              <a:t>1600*1080 </a:t>
            </a:r>
            <a:r>
              <a:rPr lang="zh-CN" altLang="en-US" sz="3600" dirty="0" smtClean="0"/>
              <a:t>或以上</a:t>
            </a:r>
            <a:endParaRPr lang="en-US" altLang="zh-CN" sz="3600"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600" b="1" i="0" u="none" strike="noStrike" cap="none" spc="0" normalizeH="0" baseline="0" dirty="0" smtClean="0">
                <a:ln>
                  <a:noFill/>
                </a:ln>
                <a:solidFill>
                  <a:srgbClr val="000000"/>
                </a:solidFill>
                <a:effectLst/>
                <a:uFillTx/>
                <a:sym typeface="Helvetica Neue"/>
              </a:rPr>
              <a:t>.NET Framework 4.8 mzkit_win32</a:t>
            </a: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sz="3600" dirty="0" smtClean="0"/>
              <a:t>.NET 6.0 </a:t>
            </a:r>
            <a:r>
              <a:rPr lang="en-US" altLang="zh-CN" sz="3600" dirty="0" err="1" smtClean="0"/>
              <a:t>mzkit_server</a:t>
            </a:r>
            <a:endParaRPr kumimoji="0" lang="zh-CN" altLang="en-US" sz="3600" b="1" i="0" u="none" strike="noStrike" cap="none" spc="0" normalizeH="0" baseline="0" dirty="0">
              <a:ln>
                <a:noFill/>
              </a:ln>
              <a:solidFill>
                <a:srgbClr val="000000"/>
              </a:solidFill>
              <a:effectLst/>
              <a:uFillTx/>
              <a:sym typeface="Helvetica Neue"/>
            </a:endParaRPr>
          </a:p>
        </p:txBody>
      </p:sp>
      <p:sp>
        <p:nvSpPr>
          <p:cNvPr id="3" name="右箭头 2"/>
          <p:cNvSpPr/>
          <p:nvPr/>
        </p:nvSpPr>
        <p:spPr>
          <a:xfrm>
            <a:off x="6266441" y="3152521"/>
            <a:ext cx="1461063" cy="818380"/>
          </a:xfrm>
          <a:prstGeom prst="rightArrow">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6740718" y="1150935"/>
            <a:ext cx="280685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安装运行时环境</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p:cNvSpPr txBox="1"/>
          <p:nvPr/>
        </p:nvSpPr>
        <p:spPr>
          <a:xfrm>
            <a:off x="16944528" y="8762850"/>
            <a:ext cx="473847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软件授权确认以及引用文献</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6628350" y="12396712"/>
            <a:ext cx="164788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成功安装</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5394760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48" y="2033464"/>
            <a:ext cx="15409712" cy="1009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062283"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软件主界面说明</a:t>
            </a:r>
          </a:p>
        </p:txBody>
      </p:sp>
      <p:sp>
        <p:nvSpPr>
          <p:cNvPr id="2" name="矩形 1"/>
          <p:cNvSpPr/>
          <p:nvPr/>
        </p:nvSpPr>
        <p:spPr>
          <a:xfrm>
            <a:off x="3758922" y="2249488"/>
            <a:ext cx="15137964" cy="180020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7" name="矩形 6"/>
          <p:cNvSpPr/>
          <p:nvPr/>
        </p:nvSpPr>
        <p:spPr>
          <a:xfrm>
            <a:off x="3830818" y="4193704"/>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8" name="矩形 7"/>
          <p:cNvSpPr/>
          <p:nvPr/>
        </p:nvSpPr>
        <p:spPr>
          <a:xfrm>
            <a:off x="15504368" y="4199238"/>
            <a:ext cx="3248614" cy="576064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矩形 8"/>
          <p:cNvSpPr/>
          <p:nvPr/>
        </p:nvSpPr>
        <p:spPr>
          <a:xfrm>
            <a:off x="7295456" y="4697760"/>
            <a:ext cx="7992888" cy="626469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椭圆 3"/>
          <p:cNvSpPr/>
          <p:nvPr/>
        </p:nvSpPr>
        <p:spPr>
          <a:xfrm>
            <a:off x="11284300" y="1366750"/>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5" name="TextBox 4"/>
          <p:cNvSpPr txBox="1"/>
          <p:nvPr/>
        </p:nvSpPr>
        <p:spPr>
          <a:xfrm>
            <a:off x="12151358" y="1469207"/>
            <a:ext cx="242534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Ribbon</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菜单栏</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椭圆 12"/>
          <p:cNvSpPr/>
          <p:nvPr/>
        </p:nvSpPr>
        <p:spPr>
          <a:xfrm>
            <a:off x="18944788" y="6971567"/>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TextBox 13"/>
          <p:cNvSpPr txBox="1"/>
          <p:nvPr/>
        </p:nvSpPr>
        <p:spPr>
          <a:xfrm>
            <a:off x="19814249" y="7074024"/>
            <a:ext cx="2420534"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数据对象属性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椭圆 14"/>
          <p:cNvSpPr/>
          <p:nvPr/>
        </p:nvSpPr>
        <p:spPr>
          <a:xfrm>
            <a:off x="2941974" y="731296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3</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6" name="TextBox 15"/>
          <p:cNvSpPr txBox="1"/>
          <p:nvPr/>
        </p:nvSpPr>
        <p:spPr>
          <a:xfrm>
            <a:off x="782277" y="7345837"/>
            <a:ext cx="203421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椭圆 16"/>
          <p:cNvSpPr/>
          <p:nvPr/>
        </p:nvSpPr>
        <p:spPr>
          <a:xfrm>
            <a:off x="11208336" y="1184352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rPr>
              <a:t>4</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8" name="TextBox 17"/>
          <p:cNvSpPr txBox="1"/>
          <p:nvPr/>
        </p:nvSpPr>
        <p:spPr>
          <a:xfrm>
            <a:off x="11928416" y="11843524"/>
            <a:ext cx="570669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数据查看器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可视化图</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原始矩阵</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49"/>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导入原始数据文件</a:t>
            </a:r>
          </a:p>
        </p:txBody>
      </p:sp>
      <p:sp>
        <p:nvSpPr>
          <p:cNvPr id="2" name="TextBox 1"/>
          <p:cNvSpPr txBox="1"/>
          <p:nvPr/>
        </p:nvSpPr>
        <p:spPr>
          <a:xfrm>
            <a:off x="581643" y="1746416"/>
            <a:ext cx="8448023" cy="116442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文件打开方法</a:t>
            </a:r>
            <a:r>
              <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1</a:t>
            </a:r>
            <a:r>
              <a:rPr kumimoji="0" lang="zh-CN" altLang="en-US" sz="3000"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endParaRPr kumimoji="0" lang="en-US" altLang="zh-CN" sz="3000"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软件主界面</a:t>
            </a:r>
            <a:r>
              <a:rPr lang="en-US" altLang="zh-CN" dirty="0" smtClean="0"/>
              <a:t>Ribbon</a:t>
            </a:r>
            <a:r>
              <a:rPr lang="zh-CN" altLang="en-US" dirty="0" smtClean="0"/>
              <a:t>菜单中点击</a:t>
            </a:r>
            <a:r>
              <a:rPr lang="en-US" altLang="zh-CN" dirty="0" smtClean="0"/>
              <a:t>【Open】</a:t>
            </a:r>
            <a:r>
              <a:rPr lang="zh-CN" altLang="en-US" dirty="0" smtClean="0"/>
              <a:t>按钮，可以打开单个数据文件</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本方法可以支持非靶数据，靶向数据，</a:t>
            </a:r>
            <a:r>
              <a:rPr lang="en-US" altLang="zh-CN" dirty="0" smtClean="0"/>
              <a:t>GCMS</a:t>
            </a:r>
            <a:r>
              <a:rPr lang="zh-CN" altLang="en-US" dirty="0" smtClean="0"/>
              <a:t>数据的打开</a:t>
            </a:r>
            <a:r>
              <a:rPr lang="en-US" altLang="zh-CN" dirty="0" smtClean="0"/>
              <a:t>)</a:t>
            </a:r>
            <a:endParaRPr kumimoji="0" lang="en-US" altLang="zh-CN" sz="3000" i="0" u="none" strike="noStrike" cap="none" spc="0" normalizeH="0" baseline="0" dirty="0" smtClean="0">
              <a:ln>
                <a:noFill/>
              </a:ln>
              <a:solidFill>
                <a:srgbClr val="000000"/>
              </a:solidFill>
              <a:effectLst/>
              <a:uFillTx/>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smtClean="0"/>
              <a:t>文件打开方法</a:t>
            </a:r>
            <a:r>
              <a:rPr lang="en-US" altLang="zh-CN" dirty="0" smtClean="0"/>
              <a:t>2</a:t>
            </a:r>
            <a:r>
              <a:rPr lang="zh-CN" altLang="en-US" dirty="0" smtClean="0"/>
              <a:t>：</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左侧</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中，可以通过右键菜单批量</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导入</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多个原始数据文件</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a:t>
            </a:r>
            <a:r>
              <a:rPr lang="zh-CN" altLang="en-US" dirty="0" smtClean="0"/>
              <a:t>本方法仅针对于</a:t>
            </a:r>
            <a:r>
              <a:rPr lang="en-US" altLang="zh-CN" dirty="0" smtClean="0"/>
              <a:t>LCMS</a:t>
            </a:r>
            <a:r>
              <a:rPr lang="zh-CN" altLang="en-US" dirty="0" smtClean="0"/>
              <a:t>非靶向原始数据的打开导入操作</a:t>
            </a:r>
            <a:r>
              <a:rPr lang="en-US" altLang="zh-CN" dirty="0" smtClean="0"/>
              <a:t>)</a:t>
            </a: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注：当</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文件浏览器</a:t>
            </a:r>
            <a:r>
              <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a:t>
            </a: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之中不存在原始数据文件的时候，软件会在前台进行文件导入操作，此时主界面上会出现任务进度条：</a:t>
            </a: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FF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FF0000"/>
                </a:solidFill>
                <a:effectLst/>
                <a:uFillTx/>
                <a:latin typeface="Helvetica Neue"/>
                <a:ea typeface="Helvetica Neue"/>
                <a:cs typeface="Helvetica Neue"/>
                <a:sym typeface="Helvetica Neue"/>
              </a:rPr>
              <a:t>当已经存在有原始数据文件之后，后续的文件会以后台任务的方式进行执行文件数据导入操作，以减少对前台用户操作体验的影响</a:t>
            </a:r>
            <a:endParaRPr kumimoji="0" lang="zh-CN" altLang="en-US" sz="30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696" y="755652"/>
            <a:ext cx="5184576"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557" y="5993904"/>
            <a:ext cx="5830884"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0392" y="2321496"/>
            <a:ext cx="8249909" cy="39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800512" y="6569967"/>
            <a:ext cx="5464637"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支持的原始文件格式：</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smtClean="0"/>
              <a:t>开源格式 </a:t>
            </a:r>
            <a:r>
              <a:rPr lang="en-US" altLang="zh-CN" dirty="0" smtClean="0"/>
              <a:t>mzXML/mzML/</a:t>
            </a:r>
            <a:r>
              <a:rPr lang="en-US" altLang="zh-CN" dirty="0" err="1" smtClean="0"/>
              <a:t>imzML</a:t>
            </a:r>
            <a:endParaRPr lang="en-US" altLang="zh-CN" dirty="0" smtClean="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诺米代谢内部格式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mzPack</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dirty="0"/>
              <a:t>赛默</a:t>
            </a:r>
            <a:r>
              <a:rPr lang="zh-CN" altLang="en-US" dirty="0" smtClean="0"/>
              <a:t>飞原始数据文件 </a:t>
            </a:r>
            <a:r>
              <a:rPr lang="en-US" altLang="zh-CN" dirty="0" smtClean="0"/>
              <a:t>Raw</a:t>
            </a: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Ab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Sciex</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 </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Wiff</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en-US" altLang="zh-CN" dirty="0" smtClean="0"/>
              <a:t>GCMS</a:t>
            </a:r>
            <a:r>
              <a:rPr lang="zh-CN" altLang="en-US" dirty="0" smtClean="0"/>
              <a:t>原始数据文件 </a:t>
            </a:r>
            <a:r>
              <a:rPr lang="en-US" altLang="zh-CN" dirty="0" smtClean="0"/>
              <a:t>CDF</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840" y="9442548"/>
            <a:ext cx="8172234" cy="160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529" y="10267388"/>
            <a:ext cx="13256084" cy="21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039872" y="12626098"/>
            <a:ext cx="628377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软件主界面底部的后台任务列表查看</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p:cNvSpPr txBox="1"/>
          <p:nvPr/>
        </p:nvSpPr>
        <p:spPr>
          <a:xfrm>
            <a:off x="2758952" y="11083929"/>
            <a:ext cx="357950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软件前台任务进度条</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714" y="1231901"/>
            <a:ext cx="10753716" cy="9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5"/>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5770811"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查看原始数据文件</a:t>
            </a:r>
          </a:p>
        </p:txBody>
      </p:sp>
      <p:sp>
        <p:nvSpPr>
          <p:cNvPr id="6" name="矩形 5"/>
          <p:cNvSpPr/>
          <p:nvPr/>
        </p:nvSpPr>
        <p:spPr>
          <a:xfrm>
            <a:off x="8231561" y="3625520"/>
            <a:ext cx="3600400" cy="2327671"/>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 name="TextBox 1"/>
          <p:cNvSpPr txBox="1"/>
          <p:nvPr/>
        </p:nvSpPr>
        <p:spPr>
          <a:xfrm>
            <a:off x="696721" y="2434007"/>
            <a:ext cx="7132386" cy="106285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点击软件主界面左上角的</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文件浏览器</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之中的任意一个所导入的原始数据文件，即可进行文件之中的相关数据信息的查看操作</a:t>
            </a: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3600"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smtClean="0"/>
              <a:t>在</a:t>
            </a:r>
            <a:r>
              <a:rPr lang="en-US" altLang="zh-CN" sz="3600" dirty="0" smtClean="0"/>
              <a:t>【</a:t>
            </a:r>
            <a:r>
              <a:rPr lang="zh-CN" altLang="en-US" sz="3600" dirty="0" smtClean="0"/>
              <a:t>对象浏览器</a:t>
            </a:r>
            <a:r>
              <a:rPr lang="en-US" altLang="zh-CN" sz="3600" dirty="0" smtClean="0"/>
              <a:t>】</a:t>
            </a:r>
            <a:r>
              <a:rPr lang="zh-CN" altLang="en-US" sz="3600" dirty="0" smtClean="0"/>
              <a:t>之中会随之列举出当前所常看的原始数据文件之中的质谱扫描帧列表信息</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质谱</a:t>
            </a:r>
            <a:r>
              <a:rPr lang="zh-CN" altLang="en-US" sz="3600" dirty="0" smtClean="0"/>
              <a:t>扫描帧在原始数据文件之中，以树形结构存在：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sz="3600" dirty="0"/>
              <a:t>一级质</a:t>
            </a:r>
            <a:r>
              <a:rPr lang="zh-CN" altLang="en-US" sz="3600" dirty="0" smtClean="0"/>
              <a:t>谱扫描帧的构成为代谢物母离子列表，</a:t>
            </a: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endParaRPr lang="en-US" altLang="zh-CN" sz="3600" dirty="0" smtClean="0"/>
          </a:p>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一个一级质谱扫描帧之中的响应度前</a:t>
            </a:r>
            <a:r>
              <a:rPr kumimoji="0" lang="en-US" altLang="zh-CN"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10</a:t>
            </a:r>
            <a:r>
              <a:rPr kumimoji="0" lang="zh-CN" altLang="en-US" sz="3600" b="1" i="0" u="none" strike="noStrike" cap="none" spc="0" normalizeH="0" baseline="0" dirty="0" smtClean="0">
                <a:ln>
                  <a:noFill/>
                </a:ln>
                <a:solidFill>
                  <a:srgbClr val="000000"/>
                </a:solidFill>
                <a:effectLst/>
                <a:uFillTx/>
                <a:latin typeface="Helvetica Neue"/>
                <a:ea typeface="Helvetica Neue"/>
                <a:cs typeface="Helvetica Neue"/>
                <a:sym typeface="Helvetica Neue"/>
              </a:rPr>
              <a:t>个离子会产生相应的二级质谱图</a:t>
            </a:r>
            <a:endPar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矩形 9"/>
          <p:cNvSpPr/>
          <p:nvPr/>
        </p:nvSpPr>
        <p:spPr>
          <a:xfrm>
            <a:off x="8231560" y="6098554"/>
            <a:ext cx="4240087" cy="4863902"/>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TextBox 3"/>
          <p:cNvSpPr txBox="1"/>
          <p:nvPr/>
        </p:nvSpPr>
        <p:spPr>
          <a:xfrm>
            <a:off x="19188100" y="2764308"/>
            <a:ext cx="4536504"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【Plot Viewer】</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会显示当前的数据对象的可视化结果</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smtClean="0"/>
              <a:t>【Matrix Viewer】</a:t>
            </a:r>
            <a:r>
              <a:rPr lang="zh-CN" altLang="en-US" dirty="0" smtClean="0"/>
              <a:t>则显示当前的数据对象的绘图的原始数据矩阵</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矩形 11"/>
          <p:cNvSpPr/>
          <p:nvPr/>
        </p:nvSpPr>
        <p:spPr>
          <a:xfrm>
            <a:off x="12218822" y="3905672"/>
            <a:ext cx="3600400" cy="88368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66998559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18528704" y="8762850"/>
            <a:ext cx="5855296" cy="4953149"/>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TIC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图：将每一个一级扫描帧之中的所有的离子响应值计算出信号值总和，将一级扫描帧的保留时间对这个计算出来的信号值总和做图即可得到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TIC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TIC】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【TIC】</a:t>
            </a:r>
            <a:r>
              <a:rPr lang="zh-CN" altLang="en-US" dirty="0" smtClean="0"/>
              <a:t>按钮进行</a:t>
            </a:r>
            <a:r>
              <a:rPr lang="en-US" altLang="zh-CN" dirty="0" smtClean="0"/>
              <a:t>TIC</a:t>
            </a:r>
            <a:r>
              <a:rPr lang="zh-CN" altLang="en-US" dirty="0" smtClean="0"/>
              <a:t>图的绘制</a:t>
            </a:r>
            <a:endParaRPr lang="en-US" altLang="zh-CN"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249" y="2033464"/>
            <a:ext cx="17330923" cy="1142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655496" y="5273824"/>
            <a:ext cx="4824536"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85592"/>
            <a:ext cx="2088232"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81199350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762" y="2321496"/>
            <a:ext cx="16932244" cy="1108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BPC</a:t>
            </a:r>
            <a:r>
              <a:rPr lang="zh-CN" altLang="en-US" dirty="0" smtClean="0"/>
              <a:t>色谱图</a:t>
            </a:r>
          </a:p>
        </p:txBody>
      </p:sp>
      <p:sp>
        <p:nvSpPr>
          <p:cNvPr id="3" name="TextBox 2"/>
          <p:cNvSpPr txBox="1"/>
          <p:nvPr/>
        </p:nvSpPr>
        <p:spPr>
          <a:xfrm>
            <a:off x="673965" y="2882752"/>
            <a:ext cx="6192688" cy="70275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图：将每一个一级扫描帧之中的所有的离子响应值计算出信号值最大值，将一级扫描帧的保留时间对这个计算出来的信号值最大值做图即可得到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BPC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之中，通过鼠标右键菜单，依次点击</a:t>
            </a:r>
            <a:r>
              <a:rPr lang="en-US" altLang="zh-CN" dirty="0" smtClean="0"/>
              <a:t>【</a:t>
            </a:r>
            <a:r>
              <a:rPr lang="zh-CN" altLang="en-US" dirty="0" smtClean="0"/>
              <a:t>色谱图</a:t>
            </a:r>
            <a:r>
              <a:rPr lang="en-US" altLang="zh-CN" dirty="0" smtClean="0"/>
              <a:t>】-&gt;【</a:t>
            </a:r>
            <a:r>
              <a:rPr lang="zh-CN" altLang="en-US" dirty="0" smtClean="0"/>
              <a:t>查看</a:t>
            </a:r>
            <a:r>
              <a:rPr lang="en-US" altLang="zh-CN" dirty="0" smtClean="0"/>
              <a:t>BPC】</a:t>
            </a:r>
            <a:r>
              <a:rPr lang="zh-CN" altLang="en-US" dirty="0" smtClean="0"/>
              <a:t>图进行查看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2</a:t>
            </a:r>
            <a:r>
              <a:rPr lang="zh-CN" altLang="en-US" dirty="0" smtClean="0"/>
              <a:t>：打开原始数据文件之后，可以直接通过顶部的</a:t>
            </a:r>
            <a:r>
              <a:rPr lang="en-US" altLang="zh-CN" dirty="0" smtClean="0"/>
              <a:t>Ribbon</a:t>
            </a:r>
            <a:r>
              <a:rPr lang="zh-CN" altLang="en-US" dirty="0" smtClean="0"/>
              <a:t>菜单栏的</a:t>
            </a:r>
            <a:r>
              <a:rPr lang="en-US" altLang="zh-CN" dirty="0" smtClean="0"/>
              <a:t>【BPC】</a:t>
            </a:r>
            <a:r>
              <a:rPr lang="zh-CN" altLang="en-US" dirty="0" smtClean="0"/>
              <a:t>按钮进行</a:t>
            </a:r>
            <a:r>
              <a:rPr lang="en-US" altLang="zh-CN" dirty="0" smtClean="0"/>
              <a:t>BPC</a:t>
            </a:r>
            <a:r>
              <a:rPr lang="zh-CN" altLang="en-US" dirty="0" smtClean="0"/>
              <a:t>图的绘制</a:t>
            </a:r>
            <a:endParaRPr lang="en-US" altLang="zh-CN" dirty="0"/>
          </a:p>
        </p:txBody>
      </p:sp>
      <p:sp>
        <p:nvSpPr>
          <p:cNvPr id="11" name="矩形 10"/>
          <p:cNvSpPr/>
          <p:nvPr/>
        </p:nvSpPr>
        <p:spPr>
          <a:xfrm>
            <a:off x="7716651" y="5273824"/>
            <a:ext cx="4475348" cy="1122710"/>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383688" y="3374744"/>
            <a:ext cx="2304256" cy="1395023"/>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2191999" y="6396534"/>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9873444" y="2662895"/>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8545498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像" descr="图像"/>
          <p:cNvPicPr>
            <a:picLocks noChangeAspect="1"/>
          </p:cNvPicPr>
          <p:nvPr/>
        </p:nvPicPr>
        <p:blipFill>
          <a:blip r:embed="rId3"/>
          <a:stretch>
            <a:fillRect/>
          </a:stretch>
        </p:blipFill>
        <p:spPr>
          <a:xfrm>
            <a:off x="18528704" y="8762850"/>
            <a:ext cx="5855296" cy="4953149"/>
          </a:xfrm>
          <a:prstGeom prst="rect">
            <a:avLst/>
          </a:prstGeom>
          <a:ln w="12700">
            <a:miter lim="400000"/>
            <a:headEnd/>
            <a:tailEnd/>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9" y="2105472"/>
            <a:ext cx="16560315" cy="1087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图像" descr="图像"/>
          <p:cNvPicPr>
            <a:picLocks noChangeAspect="1"/>
          </p:cNvPicPr>
          <p:nvPr/>
        </p:nvPicPr>
        <p:blipFill>
          <a:blip r:embed="rId5"/>
          <a:stretch>
            <a:fillRect/>
          </a:stretch>
        </p:blipFill>
        <p:spPr>
          <a:xfrm>
            <a:off x="-1" y="755652"/>
            <a:ext cx="24384001" cy="952498"/>
          </a:xfrm>
          <a:prstGeom prst="rect">
            <a:avLst/>
          </a:prstGeom>
          <a:ln w="12700">
            <a:miter lim="400000"/>
            <a:headEnd/>
            <a:tailEnd/>
          </a:ln>
        </p:spPr>
      </p:pic>
      <p:sp>
        <p:nvSpPr>
          <p:cNvPr id="155" name="内容标题（55点75w）"/>
          <p:cNvSpPr txBox="1"/>
          <p:nvPr/>
        </p:nvSpPr>
        <p:spPr>
          <a:xfrm>
            <a:off x="696721" y="719311"/>
            <a:ext cx="4712829" cy="948978"/>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r>
              <a:rPr lang="zh-CN" altLang="en-US" dirty="0" smtClean="0"/>
              <a:t>查看</a:t>
            </a:r>
            <a:r>
              <a:rPr lang="en-US" altLang="zh-CN" dirty="0" smtClean="0"/>
              <a:t>XIC</a:t>
            </a:r>
            <a:r>
              <a:rPr lang="zh-CN" altLang="en-US" dirty="0" smtClean="0"/>
              <a:t>色谱图</a:t>
            </a:r>
          </a:p>
        </p:txBody>
      </p:sp>
      <p:sp>
        <p:nvSpPr>
          <p:cNvPr id="3" name="TextBox 2"/>
          <p:cNvSpPr txBox="1"/>
          <p:nvPr/>
        </p:nvSpPr>
        <p:spPr>
          <a:xfrm>
            <a:off x="666295" y="3151421"/>
            <a:ext cx="6192688" cy="93358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图：我们指定一个目标离子的</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m/z</a:t>
            </a:r>
            <a:r>
              <a:rPr lang="zh-CN" altLang="en-US" dirty="0" smtClean="0"/>
              <a:t>值，</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将每一个一级扫描帧之中的等于目标</a:t>
            </a:r>
            <a:r>
              <a:rPr kumimoji="0" lang="en-US" altLang="zh-CN" sz="3000" b="1" i="0" u="none" strike="noStrike" cap="none" spc="0" normalizeH="0" baseline="0" dirty="0" err="1" smtClean="0">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的离子响应值计算出信号值最大值，将一级扫描帧的保留时间对这个计算出来的信号值最大值做图即可得到</a:t>
            </a:r>
            <a:r>
              <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XIC</a:t>
            </a:r>
            <a:r>
              <a:rPr kumimoji="0" lang="zh-CN" altLang="en-US" sz="3000" b="1" i="0" u="none" strike="noStrike" cap="none" spc="0" normalizeH="0" baseline="0" dirty="0" smtClean="0">
                <a:ln>
                  <a:noFill/>
                </a:ln>
                <a:solidFill>
                  <a:srgbClr val="000000"/>
                </a:solidFill>
                <a:effectLst/>
                <a:uFillTx/>
                <a:latin typeface="Helvetica Neue"/>
                <a:ea typeface="Helvetica Neue"/>
                <a:cs typeface="Helvetica Neue"/>
                <a:sym typeface="Helvetica Neue"/>
              </a:rPr>
              <a:t>图</a:t>
            </a:r>
            <a:endParaRPr kumimoji="0" lang="en-US" altLang="zh-CN" sz="3000" b="1" i="0" u="none" strike="noStrike" cap="none" spc="0" normalizeH="0" baseline="0" dirty="0" smtClean="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lang="zh-CN" altLang="en-US" dirty="0" smtClean="0"/>
              <a:t>方法</a:t>
            </a:r>
            <a:r>
              <a:rPr lang="en-US" altLang="zh-CN" dirty="0" smtClean="0"/>
              <a:t>1</a:t>
            </a:r>
            <a:r>
              <a:rPr lang="zh-CN" altLang="en-US" dirty="0" smtClean="0"/>
              <a:t>：在软件主界面左侧的</a:t>
            </a:r>
            <a:r>
              <a:rPr lang="en-US" altLang="zh-CN" dirty="0" smtClean="0"/>
              <a:t>【</a:t>
            </a:r>
            <a:r>
              <a:rPr lang="zh-CN" altLang="en-US" dirty="0" smtClean="0"/>
              <a:t>对象浏览器</a:t>
            </a:r>
            <a:r>
              <a:rPr lang="en-US" altLang="zh-CN" dirty="0" smtClean="0"/>
              <a:t>】</a:t>
            </a:r>
            <a:r>
              <a:rPr lang="zh-CN" altLang="en-US" dirty="0" smtClean="0"/>
              <a:t>之中，选中某一个二级扫描帧，得到对应的母离子</a:t>
            </a:r>
            <a:r>
              <a:rPr lang="en-US" altLang="zh-CN" dirty="0" err="1" smtClean="0"/>
              <a:t>mz</a:t>
            </a:r>
            <a:r>
              <a:rPr lang="zh-CN" altLang="en-US" dirty="0" smtClean="0"/>
              <a:t>，通过鼠标右键菜单，点击</a:t>
            </a:r>
            <a:r>
              <a:rPr lang="en-US" altLang="zh-CN" dirty="0" smtClean="0"/>
              <a:t>【</a:t>
            </a:r>
            <a:r>
              <a:rPr lang="zh-CN" altLang="en-US" dirty="0" smtClean="0"/>
              <a:t>显示</a:t>
            </a:r>
            <a:r>
              <a:rPr lang="en-US" altLang="zh-CN" dirty="0" smtClean="0"/>
              <a:t>XIC</a:t>
            </a:r>
            <a:r>
              <a:rPr lang="zh-CN" altLang="en-US" dirty="0" smtClean="0"/>
              <a:t>谱图</a:t>
            </a:r>
            <a:r>
              <a:rPr lang="en-US" altLang="zh-CN" dirty="0" smtClean="0"/>
              <a:t>】</a:t>
            </a:r>
            <a:r>
              <a:rPr lang="zh-CN" altLang="en-US" dirty="0" smtClean="0"/>
              <a:t>进行查看</a:t>
            </a:r>
            <a:endParaRPr lang="en-US" altLang="zh-CN" dirty="0" smtClean="0"/>
          </a:p>
          <a:p>
            <a:pPr marL="0" marR="0" indent="0" algn="l" defTabSz="825500" rtl="0" fontAlgn="auto" latinLnBrk="0" hangingPunct="0">
              <a:lnSpc>
                <a:spcPct val="100000"/>
              </a:lnSpc>
              <a:spcBef>
                <a:spcPts val="0"/>
              </a:spcBef>
              <a:spcAft>
                <a:spcPts val="0"/>
              </a:spcAft>
              <a:buClrTx/>
              <a:buSzTx/>
              <a:buFontTx/>
              <a:buNone/>
            </a:pPr>
            <a:endParaRPr lang="en-US" altLang="zh-CN" dirty="0"/>
          </a:p>
          <a:p>
            <a:pPr algn="l"/>
            <a:r>
              <a:rPr lang="zh-CN" altLang="en-US" dirty="0" smtClean="0"/>
              <a:t>方法</a:t>
            </a:r>
            <a:r>
              <a:rPr lang="en-US" altLang="zh-CN" dirty="0" smtClean="0"/>
              <a:t>2</a:t>
            </a:r>
            <a:r>
              <a:rPr lang="zh-CN" altLang="en-US" dirty="0" smtClean="0"/>
              <a:t>：</a:t>
            </a:r>
            <a:r>
              <a:rPr lang="zh-CN" altLang="en-US" dirty="0"/>
              <a:t>在软件主界面左侧的</a:t>
            </a:r>
            <a:r>
              <a:rPr lang="en-US" altLang="zh-CN" dirty="0"/>
              <a:t>【</a:t>
            </a:r>
            <a:r>
              <a:rPr lang="zh-CN" altLang="en-US" dirty="0"/>
              <a:t>对象浏览器</a:t>
            </a:r>
            <a:r>
              <a:rPr lang="en-US" altLang="zh-CN" dirty="0"/>
              <a:t>】</a:t>
            </a:r>
            <a:r>
              <a:rPr lang="zh-CN" altLang="en-US" dirty="0"/>
              <a:t>之中，选中某一个二级扫描帧，得到对应的母离子</a:t>
            </a:r>
            <a:r>
              <a:rPr lang="en-US" altLang="zh-CN" dirty="0" err="1"/>
              <a:t>mz</a:t>
            </a:r>
            <a:r>
              <a:rPr lang="zh-CN" altLang="en-US" dirty="0" smtClean="0"/>
              <a:t>，可以直接通过顶部的</a:t>
            </a:r>
            <a:r>
              <a:rPr lang="en-US" altLang="zh-CN" dirty="0" smtClean="0"/>
              <a:t>Ribbon</a:t>
            </a:r>
            <a:r>
              <a:rPr lang="zh-CN" altLang="en-US" dirty="0" smtClean="0"/>
              <a:t>菜单栏的</a:t>
            </a:r>
            <a:r>
              <a:rPr lang="en-US" altLang="zh-CN" dirty="0" smtClean="0"/>
              <a:t>【XIC】</a:t>
            </a:r>
            <a:r>
              <a:rPr lang="zh-CN" altLang="en-US" dirty="0" smtClean="0"/>
              <a:t>按钮进行特定离子的</a:t>
            </a:r>
            <a:r>
              <a:rPr lang="en-US" altLang="zh-CN" dirty="0" smtClean="0"/>
              <a:t>XIC</a:t>
            </a:r>
            <a:r>
              <a:rPr lang="zh-CN" altLang="en-US" dirty="0" smtClean="0"/>
              <a:t>图的绘制</a:t>
            </a:r>
            <a:endParaRPr lang="en-US" altLang="zh-CN" dirty="0"/>
          </a:p>
        </p:txBody>
      </p:sp>
      <p:sp>
        <p:nvSpPr>
          <p:cNvPr id="11" name="矩形 10"/>
          <p:cNvSpPr/>
          <p:nvPr/>
        </p:nvSpPr>
        <p:spPr>
          <a:xfrm>
            <a:off x="7810364" y="6517978"/>
            <a:ext cx="7477980" cy="1996206"/>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2" name="矩形 11"/>
          <p:cNvSpPr/>
          <p:nvPr/>
        </p:nvSpPr>
        <p:spPr>
          <a:xfrm>
            <a:off x="9527704" y="3151421"/>
            <a:ext cx="2304256" cy="1304007"/>
          </a:xfrm>
          <a:prstGeom prst="rect">
            <a:avLst/>
          </a:prstGeom>
          <a:noFill/>
          <a:ln w="76200"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3" name="椭圆 12"/>
          <p:cNvSpPr/>
          <p:nvPr/>
        </p:nvSpPr>
        <p:spPr>
          <a:xfrm>
            <a:off x="14208224" y="6737933"/>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1</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
        <p:nvSpPr>
          <p:cNvPr id="14" name="椭圆 13"/>
          <p:cNvSpPr/>
          <p:nvPr/>
        </p:nvSpPr>
        <p:spPr>
          <a:xfrm>
            <a:off x="10222632" y="2321496"/>
            <a:ext cx="698376" cy="682799"/>
          </a:xfrm>
          <a:prstGeom prst="ellipse">
            <a:avLst/>
          </a:prstGeom>
          <a:solidFill>
            <a:srgbClr val="FF0000"/>
          </a:solidFill>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91439" tIns="45719" rIns="91439" bIns="45719" numCol="1" spcCol="38100" rtlCol="0" anchor="ctr">
            <a:noAutofit/>
          </a:bodyPr>
          <a:lstStyle/>
          <a:p>
            <a:pPr marL="0" marR="0" indent="0" defTabSz="914400" rtl="0" fontAlgn="auto" latinLnBrk="1" hangingPunct="0">
              <a:lnSpc>
                <a:spcPct val="100000"/>
              </a:lnSpc>
              <a:spcBef>
                <a:spcPts val="0"/>
              </a:spcBef>
              <a:spcAft>
                <a:spcPts val="0"/>
              </a:spcAft>
              <a:buClrTx/>
              <a:buSzTx/>
              <a:buFontTx/>
              <a:buNone/>
            </a:pPr>
            <a:r>
              <a:rPr kumimoji="0" lang="en-US" altLang="zh-CN" sz="4000" i="0" u="none" strike="noStrike" cap="none" spc="0" normalizeH="0" baseline="0" dirty="0" smtClean="0">
                <a:ln>
                  <a:noFill/>
                </a:ln>
                <a:solidFill>
                  <a:schemeClr val="bg1"/>
                </a:solidFill>
                <a:effectLst/>
                <a:uFillTx/>
                <a:latin typeface="Cambria" panose="02040503050406030204" pitchFamily="18" charset="0"/>
                <a:ea typeface="Cambria" panose="02040503050406030204" pitchFamily="18" charset="0"/>
              </a:rPr>
              <a:t>2</a:t>
            </a:r>
            <a:endParaRPr kumimoji="0" lang="zh-CN" altLang="en-US" sz="4000" i="0" u="none" strike="noStrike" cap="none" spc="0" normalizeH="0" baseline="0" dirty="0">
              <a:ln>
                <a:noFill/>
              </a:ln>
              <a:solidFill>
                <a:schemeClr val="bg1"/>
              </a:solidFill>
              <a:effectLst/>
              <a:uFillTx/>
              <a:latin typeface="Cambria" panose="02040503050406030204" pitchFamily="18" charset="0"/>
            </a:endParaRPr>
          </a:p>
        </p:txBody>
      </p:sp>
    </p:spTree>
    <p:extLst>
      <p:ext uri="{BB962C8B-B14F-4D97-AF65-F5344CB8AC3E}">
        <p14:creationId xmlns:p14="http://schemas.microsoft.com/office/powerpoint/2010/main" val="3165400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0" cap="flat">
          <a:solidFill>
            <a:srgbClr val="FF0000"/>
          </a:solidFill>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1776</TotalTime>
  <Words>3026</Words>
  <Application>Microsoft Office PowerPoint</Application>
  <PresentationFormat>Custom</PresentationFormat>
  <Paragraphs>206</Paragraphs>
  <Slides>26</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Helvetica Neue</vt:lpstr>
      <vt:lpstr>Helvetica Neue Light</vt:lpstr>
      <vt:lpstr>Helvetica Neue Medium</vt:lpstr>
      <vt:lpstr>HYQiHei-FES</vt:lpstr>
      <vt:lpstr>HYQiHei-GEW</vt:lpstr>
      <vt:lpstr>微软雅黑</vt:lpstr>
      <vt:lpstr>汉仪旗黑-65S</vt:lpstr>
      <vt:lpstr>汉仪旗黑-70S</vt:lpstr>
      <vt:lpstr>Cambria</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guigang xie</cp:lastModifiedBy>
  <cp:revision>1001</cp:revision>
  <dcterms:created xsi:type="dcterms:W3CDTF">2022-01-10T02:34:09Z</dcterms:created>
  <dcterms:modified xsi:type="dcterms:W3CDTF">2022-06-30T16:54:18Z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268BBE44D49A4B57924C65EAE8C1875B</vt:lpwstr>
  </property>
  <property fmtid="{D5CDD505-2E9C-101B-9397-08002B2CF9AE}" pid="3" name="KSOProductBuildVer">
    <vt:lpwstr>2052-11.1.0.11194</vt:lpwstr>
  </property>
</Properties>
</file>